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  <p:sldMasterId id="2147483657" r:id="rId3"/>
    <p:sldMasterId id="2147483659" r:id="rId4"/>
  </p:sldMasterIdLst>
  <p:notesMasterIdLst>
    <p:notesMasterId r:id="rId18"/>
  </p:notesMasterIdLst>
  <p:sldIdLst>
    <p:sldId id="256" r:id="rId5"/>
    <p:sldId id="263" r:id="rId6"/>
    <p:sldId id="257" r:id="rId7"/>
    <p:sldId id="264" r:id="rId8"/>
    <p:sldId id="274" r:id="rId9"/>
    <p:sldId id="265" r:id="rId10"/>
    <p:sldId id="271" r:id="rId11"/>
    <p:sldId id="266" r:id="rId12"/>
    <p:sldId id="270" r:id="rId13"/>
    <p:sldId id="267" r:id="rId14"/>
    <p:sldId id="268" r:id="rId15"/>
    <p:sldId id="272" r:id="rId16"/>
    <p:sldId id="273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" y="1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5F3479-02DA-4A9D-BDE2-08F94D36E15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E87088-BD09-450B-860A-7FBCA5A8A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</a:p>
          <a:p>
            <a:r>
              <a:rPr lang="en-US" dirty="0" smtClean="0"/>
              <a:t>Introductions and disclaimers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37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4"/>
          </a:xfrm>
        </p:spPr>
        <p:txBody>
          <a:bodyPr/>
          <a:lstStyle/>
          <a:p>
            <a:r>
              <a:rPr lang="en-US" dirty="0" smtClean="0"/>
              <a:t>Higher Education as an INVESTMENT not a COST (Tax)</a:t>
            </a:r>
          </a:p>
          <a:p>
            <a:endParaRPr lang="en-US" dirty="0"/>
          </a:p>
          <a:p>
            <a:r>
              <a:rPr lang="en-US" dirty="0" smtClean="0"/>
              <a:t>Student </a:t>
            </a:r>
            <a:r>
              <a:rPr lang="en-US" dirty="0"/>
              <a:t>success</a:t>
            </a:r>
          </a:p>
          <a:p>
            <a:r>
              <a:rPr lang="en-US" dirty="0" smtClean="0"/>
              <a:t>Problem </a:t>
            </a:r>
            <a:r>
              <a:rPr lang="en-US" dirty="0"/>
              <a:t>solving</a:t>
            </a:r>
          </a:p>
          <a:p>
            <a:endParaRPr lang="en-US" dirty="0" smtClean="0"/>
          </a:p>
          <a:p>
            <a:r>
              <a:rPr lang="en-US" dirty="0" smtClean="0"/>
              <a:t>Stay </a:t>
            </a:r>
            <a:r>
              <a:rPr lang="en-US" dirty="0"/>
              <a:t>Focused, Disciplined and </a:t>
            </a:r>
            <a:r>
              <a:rPr lang="en-US" dirty="0" smtClean="0"/>
              <a:t>Consistent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Optimize Communication – with your students, faculty and staff as well as with your dean (other chairs/partners) and external constituents – meet regularly (especially at the outset)</a:t>
            </a:r>
          </a:p>
          <a:p>
            <a:endParaRPr lang="en-US" dirty="0"/>
          </a:p>
          <a:p>
            <a:r>
              <a:rPr lang="en-US" dirty="0" smtClean="0"/>
              <a:t>Collaborative </a:t>
            </a:r>
            <a:r>
              <a:rPr lang="en-US" dirty="0"/>
              <a:t>Planning informed by Data </a:t>
            </a:r>
            <a:r>
              <a:rPr lang="en-US" dirty="0" smtClean="0"/>
              <a:t>Analysis</a:t>
            </a:r>
          </a:p>
          <a:p>
            <a:endParaRPr lang="en-US" dirty="0"/>
          </a:p>
          <a:p>
            <a:r>
              <a:rPr lang="en-US" dirty="0" smtClean="0"/>
              <a:t>Transparent Accountability (faculty and staff evaluations)</a:t>
            </a:r>
          </a:p>
          <a:p>
            <a:endParaRPr lang="en-US" dirty="0"/>
          </a:p>
          <a:p>
            <a:r>
              <a:rPr lang="en-US" dirty="0" smtClean="0"/>
              <a:t>Set </a:t>
            </a:r>
            <a:r>
              <a:rPr lang="en-US" dirty="0"/>
              <a:t>the Example and </a:t>
            </a:r>
            <a:r>
              <a:rPr lang="en-US" dirty="0" smtClean="0"/>
              <a:t>Mentor</a:t>
            </a:r>
          </a:p>
          <a:p>
            <a:endParaRPr lang="en-US" dirty="0"/>
          </a:p>
          <a:p>
            <a:r>
              <a:rPr lang="en-US" dirty="0" smtClean="0"/>
              <a:t>Above all:</a:t>
            </a:r>
          </a:p>
          <a:p>
            <a:endParaRPr lang="en-US" dirty="0"/>
          </a:p>
          <a:p>
            <a:r>
              <a:rPr lang="en-US" dirty="0" smtClean="0"/>
              <a:t>INTEGRITY – INDUSTRY/ENERGY – RECOGNIZE ONE’S LIMITS – </a:t>
            </a:r>
            <a:r>
              <a:rPr lang="en-US" smtClean="0"/>
              <a:t>GOOD HUMOR – MAKE A DIFFERENCE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04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are fundamentally ill-prepared to lead (most of us were and are professors at heart) – we know how to generate new knowledge and effectively communicate such to our students or to approach complex problem solving through our research</a:t>
            </a:r>
            <a:r>
              <a:rPr lang="en-US" smtClean="0"/>
              <a:t>, but…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not alone!</a:t>
            </a:r>
          </a:p>
          <a:p>
            <a:endParaRPr lang="en-US" dirty="0"/>
          </a:p>
          <a:p>
            <a:r>
              <a:rPr lang="en-US" dirty="0" smtClean="0"/>
              <a:t>The challenges we face –</a:t>
            </a:r>
            <a:r>
              <a:rPr lang="en-US" dirty="0"/>
              <a:t> </a:t>
            </a:r>
            <a:r>
              <a:rPr lang="en-US" dirty="0" smtClean="0"/>
              <a:t>and the Department Chair is at “</a:t>
            </a:r>
            <a:r>
              <a:rPr lang="en-US" smtClean="0"/>
              <a:t>ground zero”.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“Declining by Degrees” – </a:t>
            </a:r>
          </a:p>
          <a:p>
            <a:endParaRPr lang="en-US" dirty="0"/>
          </a:p>
          <a:p>
            <a:r>
              <a:rPr lang="en-US" dirty="0" smtClean="0"/>
              <a:t>“Ivory Tower” – the skyrocketing cost of higher education</a:t>
            </a:r>
          </a:p>
          <a:p>
            <a:endParaRPr lang="en-US" dirty="0"/>
          </a:p>
          <a:p>
            <a:r>
              <a:rPr lang="en-US" dirty="0" smtClean="0"/>
              <a:t>“Starving the Beast”</a:t>
            </a:r>
          </a:p>
          <a:p>
            <a:endParaRPr lang="en-US" dirty="0"/>
          </a:p>
          <a:p>
            <a:r>
              <a:rPr lang="en-US" dirty="0"/>
              <a:t>This documentary examines the on-going power struggle on college campuses across the nation as political and market-oriented forces push to disrupt and reform America’s public universities. The film documents a philosophical shift that seeks to reframe public higher education as a ‘value proposition’ to be borne by the beneficiary of a college degree rather than as a ‘public good’ for society. Financial winners and losers emerge in a struggle poised to profoundly change public higher education. </a:t>
            </a:r>
            <a:r>
              <a:rPr lang="en-US"/>
              <a:t>The film focuses on dramas playing out at the University of Wisconsin, University of Virginia, University of North Carolina, Louisiana State University, University of Texas and Texas A&amp;M.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4"/>
          </a:xfrm>
        </p:spPr>
        <p:txBody>
          <a:bodyPr/>
          <a:lstStyle/>
          <a:p>
            <a:r>
              <a:rPr lang="en-US" dirty="0" smtClean="0"/>
              <a:t>Volatility in the financial markets</a:t>
            </a:r>
          </a:p>
          <a:p>
            <a:r>
              <a:rPr lang="en-US" dirty="0" smtClean="0"/>
              <a:t>Instability in national and global politics</a:t>
            </a:r>
          </a:p>
          <a:p>
            <a:r>
              <a:rPr lang="en-US" dirty="0" smtClean="0"/>
              <a:t>And, Ambiguity in Higher Education</a:t>
            </a:r>
          </a:p>
          <a:p>
            <a:endParaRPr lang="en-US" dirty="0"/>
          </a:p>
          <a:p>
            <a:r>
              <a:rPr lang="en-US" dirty="0" smtClean="0"/>
              <a:t>There is a CONFLATION of different values and constituents</a:t>
            </a:r>
          </a:p>
          <a:p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Attacks on Free Speech (trigger warnings and campus climate issues)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Combating sexual assault on campus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Campus safety and security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Intrusion of Government (at all levels) and Governance – an assault on shared governance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Technology - is it the panacea for skyrocketing costs? Online education and Student Success (Predictive Analytics)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Emphasis on Degree Completion and workforce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Ubiquity of Data to inform decision making and assessment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Budget models: the Rise of RCM (to reduce costs/foster efficiency &amp; transparency/encourage greater autonomy and accountability within units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Learning spaces – focused on Collaboration, Ingenuity, and “gaming/playing” </a:t>
            </a:r>
          </a:p>
          <a:p>
            <a:endParaRPr lang="en-US" dirty="0"/>
          </a:p>
          <a:p>
            <a:r>
              <a:rPr lang="en-US" dirty="0" smtClean="0"/>
              <a:t>Not for the faint of heart – the need for “a steady hand”.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9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9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3"/>
            <a:ext cx="5608320" cy="4269150"/>
          </a:xfrm>
        </p:spPr>
        <p:txBody>
          <a:bodyPr/>
          <a:lstStyle/>
          <a:p>
            <a:r>
              <a:rPr lang="en-US" dirty="0" smtClean="0"/>
              <a:t>That’s a 54% increase in tuition and a 26% reduction in state funding per FTE (from its peak), resulting in a 6% decrease in overall funding per FTE student since our peak in AY 2006/07. Most important, the student’s share has grown from 29% (in AY 2003/04) to 45% of total funding this year.</a:t>
            </a:r>
          </a:p>
          <a:p>
            <a:endParaRPr lang="en-US" dirty="0"/>
          </a:p>
          <a:p>
            <a:r>
              <a:rPr lang="en-US" dirty="0" smtClean="0"/>
              <a:t>A recent report from SHEEO (The State Higher Education Executive Officers) placed Florida at #24 in higher education spending/student ($6,271) with 3</a:t>
            </a:r>
            <a:r>
              <a:rPr lang="en-US" baseline="30000" dirty="0" smtClean="0"/>
              <a:t>rd</a:t>
            </a:r>
            <a:r>
              <a:rPr lang="en-US" dirty="0" smtClean="0"/>
              <a:t> lowest tuition (behind CA and WY) and 3dr highest student population (behind CA and TX).</a:t>
            </a:r>
          </a:p>
          <a:p>
            <a:endParaRPr lang="en-US" dirty="0"/>
          </a:p>
          <a:p>
            <a:r>
              <a:rPr lang="en-US" dirty="0" smtClean="0"/>
              <a:t>Wyoming at #1 ($17,300 with 2</a:t>
            </a:r>
            <a:r>
              <a:rPr lang="en-US" baseline="30000" dirty="0" smtClean="0"/>
              <a:t>nd</a:t>
            </a:r>
            <a:r>
              <a:rPr lang="en-US" dirty="0" smtClean="0"/>
              <a:t> lowest tuition)); NY (#5; $8,830 with 13</a:t>
            </a:r>
            <a:r>
              <a:rPr lang="en-US" baseline="30000" dirty="0" smtClean="0"/>
              <a:t>th</a:t>
            </a:r>
            <a:r>
              <a:rPr lang="en-US" dirty="0" smtClean="0"/>
              <a:t> lowest tuition and 4</a:t>
            </a:r>
            <a:r>
              <a:rPr lang="en-US" baseline="30000" dirty="0" smtClean="0"/>
              <a:t>th</a:t>
            </a:r>
            <a:r>
              <a:rPr lang="en-US" dirty="0" smtClean="0"/>
              <a:t> in student population); CA (#7; $8,522 with lowest tuition and highest student population); and TX (#13; $7,748 with 16</a:t>
            </a:r>
            <a:r>
              <a:rPr lang="en-US" baseline="30000" dirty="0" smtClean="0"/>
              <a:t>th</a:t>
            </a:r>
            <a:r>
              <a:rPr lang="en-US" dirty="0" smtClean="0"/>
              <a:t> lowest tuition and 2</a:t>
            </a:r>
            <a:r>
              <a:rPr lang="en-US" baseline="30000" dirty="0" smtClean="0"/>
              <a:t>nd</a:t>
            </a:r>
            <a:r>
              <a:rPr lang="en-US" dirty="0" smtClean="0"/>
              <a:t> highest student population)</a:t>
            </a:r>
          </a:p>
          <a:p>
            <a:endParaRPr lang="en-US" dirty="0"/>
          </a:p>
          <a:p>
            <a:r>
              <a:rPr lang="en-US" dirty="0"/>
              <a:t>National average per student FTE investment = $</a:t>
            </a:r>
            <a:r>
              <a:rPr lang="en-US" dirty="0" smtClean="0"/>
              <a:t>6,966 (18% less than before the recession)</a:t>
            </a:r>
            <a:endParaRPr lang="en-US" dirty="0"/>
          </a:p>
          <a:p>
            <a:r>
              <a:rPr lang="en-US" dirty="0" smtClean="0"/>
              <a:t>National average tuition is: $6,006</a:t>
            </a:r>
          </a:p>
          <a:p>
            <a:endParaRPr lang="en-US" dirty="0"/>
          </a:p>
          <a:p>
            <a:r>
              <a:rPr lang="en-US" dirty="0" smtClean="0"/>
              <a:t>But let’s not forget, we always think “the grass is greener” until we’ve been there. Today, 47 states are spending less per student on higher education than before the recession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Burdensome REGULATORY REPORTING at all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87088-BD09-450B-860A-7FBCA5A8A9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3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rip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40" y="195887"/>
            <a:ext cx="10515600" cy="6526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1358900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124712"/>
            <a:ext cx="4114800" cy="0"/>
          </a:xfrm>
          <a:prstGeom prst="line">
            <a:avLst/>
          </a:prstGeom>
          <a:ln w="25400">
            <a:solidFill>
              <a:srgbClr val="DBE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8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tripe with Content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40" y="195887"/>
            <a:ext cx="10515600" cy="6526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1358900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rip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40" y="195887"/>
            <a:ext cx="10515600" cy="6526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1358900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124712"/>
            <a:ext cx="4114800" cy="0"/>
          </a:xfrm>
          <a:prstGeom prst="line">
            <a:avLst/>
          </a:prstGeom>
          <a:ln w="25400">
            <a:solidFill>
              <a:srgbClr val="DBE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11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36" y="195887"/>
            <a:ext cx="10515600" cy="6526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52" y="1358900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93217-DC57-4247-8730-EF9A0C3F1CAA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124712"/>
            <a:ext cx="4114800" cy="0"/>
          </a:xfrm>
          <a:prstGeom prst="line">
            <a:avLst/>
          </a:prstGeom>
          <a:ln w="25400">
            <a:solidFill>
              <a:srgbClr val="DBE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16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93217-DC57-4247-8730-EF9A0C3F1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12337" r="25381" b="13557"/>
          <a:stretch/>
        </p:blipFill>
        <p:spPr>
          <a:xfrm>
            <a:off x="8531750" y="588397"/>
            <a:ext cx="3660251" cy="626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5" y="5533569"/>
            <a:ext cx="1438634" cy="10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62593"/>
            <a:ext cx="12192000" cy="501651"/>
          </a:xfrm>
          <a:prstGeom prst="rect">
            <a:avLst/>
          </a:prstGeom>
          <a:solidFill>
            <a:srgbClr val="90A7B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2" b="15381"/>
          <a:stretch/>
        </p:blipFill>
        <p:spPr>
          <a:xfrm>
            <a:off x="9838272" y="2888636"/>
            <a:ext cx="2353728" cy="396936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2161" y="6411757"/>
            <a:ext cx="802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University of South Florida</a:t>
            </a:r>
            <a:r>
              <a:rPr lang="en-US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      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Higher Education Leadership in Uncertain Times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251094" y="6419959"/>
            <a:ext cx="691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991D1-7963-7E44-9BF5-A06E1332B8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1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00A287"/>
          </a:solidFill>
          <a:latin typeface="Cambria" charset="0"/>
          <a:ea typeface="Cambria" charset="0"/>
          <a:cs typeface="Cambr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3888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8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62593"/>
            <a:ext cx="12192000" cy="501651"/>
          </a:xfrm>
          <a:prstGeom prst="rect">
            <a:avLst/>
          </a:prstGeom>
          <a:solidFill>
            <a:srgbClr val="90A7B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2161" y="6411757"/>
            <a:ext cx="802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University of South Florida</a:t>
            </a:r>
            <a:r>
              <a:rPr lang="en-US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      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Higher Education Leadership in Uncertain Times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251094" y="6419959"/>
            <a:ext cx="691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991D1-7963-7E44-9BF5-A06E1332B8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3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00A287"/>
          </a:solidFill>
          <a:latin typeface="Cambria" charset="0"/>
          <a:ea typeface="Cambria" charset="0"/>
          <a:cs typeface="Cambr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3888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8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419958"/>
            <a:ext cx="521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fld id="{42D93217-DC57-4247-8730-EF9A0C3F1C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00A287"/>
          </a:solidFill>
          <a:latin typeface="Cambria" charset="0"/>
          <a:ea typeface="Cambria" charset="0"/>
          <a:cs typeface="Cambr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3888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8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90832" y="986512"/>
            <a:ext cx="9671222" cy="22670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 smtClean="0">
                <a:latin typeface="Cambria" charset="0"/>
                <a:ea typeface="Cambria" charset="0"/>
                <a:cs typeface="Cambria" charset="0"/>
              </a:rPr>
              <a:t>Higher Education Leadership in Uncertain Times</a:t>
            </a:r>
            <a:endParaRPr lang="en-US" sz="6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4983" y="3898610"/>
            <a:ext cx="6612018" cy="27680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Ralph C. Wilcox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Provost and Executive Vice President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South Florida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Presented at the SUS Institute for Academic Leadership’s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Chairpersons’ Workshop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October 2, 2016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65902"/>
            <a:ext cx="6943060" cy="0"/>
          </a:xfrm>
          <a:prstGeom prst="line">
            <a:avLst/>
          </a:prstGeom>
          <a:ln w="25400">
            <a:solidFill>
              <a:srgbClr val="DBE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6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219398" y="1150563"/>
            <a:ext cx="7472813" cy="43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2251" b="1" dirty="0" smtClean="0">
                <a:solidFill>
                  <a:srgbClr val="00A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 Preeminence Metrics 2016 Evaluation</a:t>
            </a:r>
            <a:endParaRPr lang="en-US" altLang="en-US" sz="2251" b="1" dirty="0">
              <a:solidFill>
                <a:srgbClr val="00A2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3962" y="1523366"/>
            <a:ext cx="10663882" cy="548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33600" indent="-2133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Percent of Bachelor’s Graduates Employed and/or Continuing their Education Further 1 Year after Graduation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Median Average Wages of Undergraduates Employed in Florida 1 Year after Graduation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Average Cost per Undergraduate Degree to the Institution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Six Year Graduation Rates (Full-time and Part-time FTIC)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Academic Progress Rate (2</a:t>
            </a:r>
            <a:r>
              <a:rPr lang="en-US" alt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nd</a:t>
            </a: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Year Retention with GPA above 2.0)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Bachelor’s Degrees Awarded in Areas of Strategic Emphasis (including STEM)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University Access Rate (Percent of Undergraduates with a Pell Grant)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Graduate Degrees Awarded in Areas of Strategic Emphasis (including STEM)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Board of Governors’ Choice Metric</a:t>
            </a:r>
          </a:p>
          <a:p>
            <a:pPr marL="342900" indent="-342900">
              <a:lnSpc>
                <a:spcPct val="150000"/>
              </a:lnSpc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Board of Trustees’ Choice Metric</a:t>
            </a:r>
          </a:p>
          <a:p>
            <a:pPr marL="342900" indent="-342900">
              <a:spcAft>
                <a:spcPts val="860"/>
              </a:spcAft>
              <a:buClr>
                <a:srgbClr val="00A287"/>
              </a:buClr>
              <a:buSzPct val="110000"/>
              <a:buFont typeface="Wingdings" panose="05000000000000000000" pitchFamily="2" charset="2"/>
              <a:buChar char="q"/>
            </a:pPr>
            <a:endParaRPr lang="en-US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860"/>
              </a:spcAft>
              <a:buFont typeface="+mj-lt"/>
              <a:buAutoNum type="arabicPeriod"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Values Driven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2150532"/>
            <a:ext cx="10515600" cy="3559705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Know where you are…</a:t>
            </a:r>
          </a:p>
          <a:p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Know where you are heading…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Know what it will take to get you there…</a:t>
            </a:r>
          </a:p>
          <a:p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Consistency, focus, and discipline in leadership…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Values </a:t>
            </a:r>
            <a:br>
              <a:rPr lang="en-US" dirty="0" smtClean="0"/>
            </a:br>
            <a:r>
              <a:rPr lang="en-US" dirty="0" smtClean="0"/>
              <a:t>Driven Leadership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12</a:t>
            </a:fld>
            <a:endParaRPr lang="en-US"/>
          </a:p>
        </p:txBody>
      </p:sp>
      <p:sp>
        <p:nvSpPr>
          <p:cNvPr id="6" name="Parallelogram 5"/>
          <p:cNvSpPr/>
          <p:nvPr/>
        </p:nvSpPr>
        <p:spPr>
          <a:xfrm>
            <a:off x="747013" y="3803826"/>
            <a:ext cx="3316241" cy="1096730"/>
          </a:xfrm>
          <a:prstGeom prst="parallelogram">
            <a:avLst>
              <a:gd name="adj" fmla="val 60537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Student Success</a:t>
            </a:r>
            <a:endParaRPr lang="en-US" sz="28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4063255" y="3795587"/>
            <a:ext cx="3316243" cy="1096730"/>
          </a:xfrm>
          <a:prstGeom prst="parallelogram">
            <a:avLst>
              <a:gd name="adj" fmla="val 60537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Problem Solving</a:t>
            </a:r>
            <a:endParaRPr lang="en-US" sz="28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7379499" y="3795586"/>
            <a:ext cx="3123743" cy="1096730"/>
          </a:xfrm>
          <a:prstGeom prst="parallelogram">
            <a:avLst>
              <a:gd name="adj" fmla="val 60537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Partnership</a:t>
            </a:r>
            <a:endParaRPr lang="en-US" sz="28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2511" y="2480387"/>
            <a:ext cx="611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Remember our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aison d’être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Values </a:t>
            </a:r>
            <a:r>
              <a:rPr lang="en-US" dirty="0" smtClean="0"/>
              <a:t>Driven </a:t>
            </a:r>
            <a:r>
              <a:rPr lang="en-US" dirty="0"/>
              <a:t>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2166550"/>
            <a:ext cx="10515600" cy="3838833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Don’t lose sight of the Big Picture and Stay Relevant</a:t>
            </a:r>
          </a:p>
          <a:p>
            <a:pPr marL="457200" indent="-457200">
              <a:buFont typeface="Arial" charset="0"/>
              <a:buChar char="•"/>
            </a:pPr>
            <a:r>
              <a:rPr lang="en-US"/>
              <a:t>Optimize </a:t>
            </a:r>
            <a:r>
              <a:rPr lang="en-US" smtClean="0"/>
              <a:t>Communication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Stay </a:t>
            </a:r>
            <a:r>
              <a:rPr lang="en-US" dirty="0"/>
              <a:t>Focused, </a:t>
            </a:r>
            <a:r>
              <a:rPr lang="en-US" dirty="0" smtClean="0"/>
              <a:t>Disciplined, </a:t>
            </a:r>
            <a:r>
              <a:rPr lang="en-US" dirty="0"/>
              <a:t>and Consistent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Sponsor Collaborative </a:t>
            </a:r>
            <a:r>
              <a:rPr lang="en-US" dirty="0"/>
              <a:t>Planning </a:t>
            </a:r>
            <a:r>
              <a:rPr lang="en-US" dirty="0" smtClean="0"/>
              <a:t>Informed </a:t>
            </a:r>
            <a:r>
              <a:rPr lang="en-US" dirty="0"/>
              <a:t>by Data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Promote Transparent </a:t>
            </a:r>
            <a:r>
              <a:rPr lang="en-US" dirty="0"/>
              <a:t>Accountability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Set </a:t>
            </a:r>
            <a:r>
              <a:rPr lang="en-US" dirty="0"/>
              <a:t>an Example as Leader, Scholar, and Teacher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Invest </a:t>
            </a:r>
            <a:r>
              <a:rPr lang="en-US" dirty="0"/>
              <a:t>in Mentoring and Faculty/Staff Development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28" y="1358899"/>
            <a:ext cx="10515600" cy="4597057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To assess the changing landscape of contemporary public higher education along with the needs and attributes of effective leaders,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400" dirty="0" smtClean="0"/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To identify “best practices” for consideration by department chairs, directors, and deans to advance their units in challenging times, and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400" dirty="0" smtClean="0"/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To add to your leadership “toolkit” as you navigate a professional world characterized by ambiguity.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Higher Education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0" y="1244291"/>
            <a:ext cx="10187003" cy="50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Image result for our underachieving colle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9129">
            <a:off x="485834" y="1669931"/>
            <a:ext cx="2151666" cy="32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40" y="184312"/>
            <a:ext cx="10515600" cy="652642"/>
          </a:xfrm>
        </p:spPr>
        <p:txBody>
          <a:bodyPr/>
          <a:lstStyle/>
          <a:p>
            <a:r>
              <a:rPr lang="en-US" dirty="0" smtClean="0"/>
              <a:t>Public Higher Education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8" descr="Image result for higher education how college are wasting our mo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83" y="991474"/>
            <a:ext cx="2953747" cy="44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risis on campus a bold plan for reforming our colleges and universit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77" y="2695426"/>
            <a:ext cx="2097792" cy="31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american higher education in crisis goldie blumensty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26" y="1234132"/>
            <a:ext cx="2477442" cy="37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governing academ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031">
            <a:off x="9561067" y="1071695"/>
            <a:ext cx="2142160" cy="344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Image result for the end of college creating the future of learning and the university of everyw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34" y="1471454"/>
            <a:ext cx="2456126" cy="36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eengineering the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62" y="980312"/>
            <a:ext cx="2124113" cy="32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llege disrup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84" y="2753374"/>
            <a:ext cx="2326213" cy="35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Higher Education Today</a:t>
            </a:r>
            <a:endParaRPr lang="en-US" dirty="0"/>
          </a:p>
        </p:txBody>
      </p:sp>
      <p:pic>
        <p:nvPicPr>
          <p:cNvPr id="2054" name="Picture 6" descr="Image result for designing the new american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446">
            <a:off x="9541573" y="1105549"/>
            <a:ext cx="22002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ollege unb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605">
            <a:off x="385144" y="1421537"/>
            <a:ext cx="2300092" cy="34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he innovative univers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12" y="2159441"/>
            <a:ext cx="2488723" cy="37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Higher Education Today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6</a:t>
            </a:fld>
            <a:endParaRPr lang="en-US"/>
          </a:p>
        </p:txBody>
      </p:sp>
      <p:pic>
        <p:nvPicPr>
          <p:cNvPr id="3" name="Starving the Beast Trailer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3049" y="1376748"/>
            <a:ext cx="7685903" cy="43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39" y="195887"/>
            <a:ext cx="11501555" cy="652642"/>
          </a:xfrm>
        </p:spPr>
        <p:txBody>
          <a:bodyPr/>
          <a:lstStyle/>
          <a:p>
            <a:r>
              <a:rPr lang="en-US" sz="4700" dirty="0" smtClean="0"/>
              <a:t>Is there Opportunity amidst the Chaos, Disruption and Change in Higher Education?</a:t>
            </a:r>
            <a:endParaRPr lang="en-US" sz="4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7</a:t>
            </a:fld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0" y="1706500"/>
            <a:ext cx="6364169" cy="394150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How Do We Balance Competing Priorities? 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0" y="2336835"/>
            <a:ext cx="6364169" cy="394008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Access or Accountability?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0" y="2952088"/>
            <a:ext cx="6364169" cy="405308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Public Good or Private Gain?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0" y="3620720"/>
            <a:ext cx="6364169" cy="351930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Inputs or Outputs?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0" y="4235972"/>
            <a:ext cx="6364169" cy="410169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Affordability or Quality?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0" y="4887815"/>
            <a:ext cx="6364169" cy="388520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Research or Teaching?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0" y="5539658"/>
            <a:ext cx="6364169" cy="379228"/>
          </a:xfrm>
          <a:prstGeom prst="parallelogram">
            <a:avLst>
              <a:gd name="adj" fmla="val 59000"/>
            </a:avLst>
          </a:prstGeom>
          <a:solidFill>
            <a:srgbClr val="00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Education or Workforce Training?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6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Drivers of Contemporary Public Higher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02107" y="2071868"/>
            <a:ext cx="3147817" cy="848248"/>
          </a:xfrm>
          <a:prstGeom prst="rect">
            <a:avLst/>
          </a:prstGeom>
          <a:solidFill>
            <a:srgbClr val="00A287"/>
          </a:solidFill>
          <a:ln w="25400">
            <a:solidFill>
              <a:srgbClr val="00A2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Access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2107" y="4803573"/>
            <a:ext cx="3147816" cy="894625"/>
          </a:xfrm>
          <a:prstGeom prst="rect">
            <a:avLst/>
          </a:prstGeom>
          <a:solidFill>
            <a:srgbClr val="00A287"/>
          </a:solidFill>
          <a:ln w="25400">
            <a:solidFill>
              <a:srgbClr val="00A2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Accountability</a:t>
            </a:r>
            <a:endParaRPr lang="en-US" sz="32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2107" y="3414532"/>
            <a:ext cx="3147816" cy="894625"/>
          </a:xfrm>
          <a:prstGeom prst="rect">
            <a:avLst/>
          </a:prstGeom>
          <a:solidFill>
            <a:srgbClr val="00A287"/>
          </a:solidFill>
          <a:ln w="25400">
            <a:solidFill>
              <a:srgbClr val="00A2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Affordability</a:t>
            </a:r>
            <a:endParaRPr lang="en-US" sz="32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8581" r="4042" b="18376"/>
          <a:stretch/>
        </p:blipFill>
        <p:spPr>
          <a:xfrm>
            <a:off x="398304" y="1840948"/>
            <a:ext cx="7787945" cy="40179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0640" y="1286933"/>
            <a:ext cx="690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E&amp;G Funding per FTE Student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044065"/>
            <a:ext cx="8695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Source: Board of Governors  |  State University System of Florida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6734" y="1937733"/>
            <a:ext cx="2827866" cy="180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State and Total funding for 2009-10 and 2010-11 includes federal stimulus. The decrease in 2012-13 was partially due to a one-time reduction of $300 M. Adjusted for inflation.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ip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rip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1133</Words>
  <Application>Microsoft Office PowerPoint</Application>
  <PresentationFormat>Widescreen</PresentationFormat>
  <Paragraphs>149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Adobe Fan Heiti Std B</vt:lpstr>
      <vt:lpstr>Arial</vt:lpstr>
      <vt:lpstr>Avenir Book</vt:lpstr>
      <vt:lpstr>Calibri</vt:lpstr>
      <vt:lpstr>Cambria</vt:lpstr>
      <vt:lpstr>Verdana</vt:lpstr>
      <vt:lpstr>Wingdings</vt:lpstr>
      <vt:lpstr>Cover</vt:lpstr>
      <vt:lpstr>Stripes</vt:lpstr>
      <vt:lpstr>1_Stripes</vt:lpstr>
      <vt:lpstr>Blank</vt:lpstr>
      <vt:lpstr>Higher Education Leadership in Uncertain Times</vt:lpstr>
      <vt:lpstr>Purpose</vt:lpstr>
      <vt:lpstr>Public Higher Education Today</vt:lpstr>
      <vt:lpstr>Public Higher Education Today</vt:lpstr>
      <vt:lpstr>Public Higher Education Today</vt:lpstr>
      <vt:lpstr>Public Higher Education Today</vt:lpstr>
      <vt:lpstr>Is there Opportunity amidst the Chaos, Disruption and Change in Higher Education?</vt:lpstr>
      <vt:lpstr>The Key Drivers of Contemporary Public Higher Education</vt:lpstr>
      <vt:lpstr>Affordability</vt:lpstr>
      <vt:lpstr>Accountability</vt:lpstr>
      <vt:lpstr>The Importance of Values Driven Leadership</vt:lpstr>
      <vt:lpstr>The Importance of Values  Driven Leadership</vt:lpstr>
      <vt:lpstr>The Importance of Values Driven Leadership</vt:lpstr>
    </vt:vector>
  </TitlesOfParts>
  <Company>University of South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Leadership in Times of Uncertainty</dc:title>
  <dc:creator>rwilcox</dc:creator>
  <cp:lastModifiedBy>Blankenship, Anne</cp:lastModifiedBy>
  <cp:revision>56</cp:revision>
  <cp:lastPrinted>2016-09-30T13:24:14Z</cp:lastPrinted>
  <dcterms:created xsi:type="dcterms:W3CDTF">2016-09-25T14:09:31Z</dcterms:created>
  <dcterms:modified xsi:type="dcterms:W3CDTF">2016-10-17T12:33:11Z</dcterms:modified>
</cp:coreProperties>
</file>